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notesMasterIdLst>
    <p:notesMasterId r:id="rId39"/>
  </p:notesMasterIdLst>
  <p:sldIdLst>
    <p:sldId id="298" r:id="rId2"/>
    <p:sldId id="262" r:id="rId3"/>
    <p:sldId id="293" r:id="rId4"/>
    <p:sldId id="263" r:id="rId5"/>
    <p:sldId id="257" r:id="rId6"/>
    <p:sldId id="258" r:id="rId7"/>
    <p:sldId id="259" r:id="rId8"/>
    <p:sldId id="260" r:id="rId9"/>
    <p:sldId id="261" r:id="rId10"/>
    <p:sldId id="264" r:id="rId11"/>
    <p:sldId id="266" r:id="rId12"/>
    <p:sldId id="268" r:id="rId13"/>
    <p:sldId id="267" r:id="rId14"/>
    <p:sldId id="269" r:id="rId15"/>
    <p:sldId id="270" r:id="rId16"/>
    <p:sldId id="272" r:id="rId17"/>
    <p:sldId id="273" r:id="rId18"/>
    <p:sldId id="282" r:id="rId19"/>
    <p:sldId id="274" r:id="rId20"/>
    <p:sldId id="284" r:id="rId21"/>
    <p:sldId id="285" r:id="rId22"/>
    <p:sldId id="275" r:id="rId23"/>
    <p:sldId id="286" r:id="rId24"/>
    <p:sldId id="287" r:id="rId25"/>
    <p:sldId id="276" r:id="rId26"/>
    <p:sldId id="288" r:id="rId27"/>
    <p:sldId id="289" r:id="rId28"/>
    <p:sldId id="277" r:id="rId29"/>
    <p:sldId id="278" r:id="rId30"/>
    <p:sldId id="290" r:id="rId31"/>
    <p:sldId id="291" r:id="rId32"/>
    <p:sldId id="292" r:id="rId33"/>
    <p:sldId id="279" r:id="rId34"/>
    <p:sldId id="294" r:id="rId35"/>
    <p:sldId id="295" r:id="rId36"/>
    <p:sldId id="296" r:id="rId37"/>
    <p:sldId id="281" r:id="rId3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945"/>
    <a:srgbClr val="1D629F"/>
    <a:srgbClr val="A8C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5" autoAdjust="0"/>
    <p:restoredTop sz="94192" autoAdjust="0"/>
  </p:normalViewPr>
  <p:slideViewPr>
    <p:cSldViewPr snapToGrid="0">
      <p:cViewPr varScale="1">
        <p:scale>
          <a:sx n="68" d="100"/>
          <a:sy n="68" d="100"/>
        </p:scale>
        <p:origin x="80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27/9/2020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27/9/2020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7988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27/9/2020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552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27/9/2020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3612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27/9/2020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25495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27/9/2020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2950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27/9/2020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86905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27/9/2020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37677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27/9/2020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473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27/9/2020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0570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27/9/2020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3946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27/9/2020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1592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27/9/2020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079901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27/9/2020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0027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27/9/2020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0294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27/9/2020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025075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27/9/2020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92033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27/9/2020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845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  <p:sldLayoutId id="2147483950" r:id="rId15"/>
    <p:sldLayoutId id="21474839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501259" y="3010712"/>
            <a:ext cx="9385417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SV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177800">
                    <a:schemeClr val="accent3">
                      <a:lumMod val="50000"/>
                    </a:schemeClr>
                  </a:innerShdw>
                </a:effectLst>
                <a:latin typeface="Berlin Sans FB" panose="020E0602020502020306" pitchFamily="34" charset="0"/>
              </a:rPr>
              <a:t>ESTRUCTURA ORGANIZATIVA DEL MINISTERIO DE TRABAJO Y PREVISION SOCIAL </a:t>
            </a:r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92139" y="1786777"/>
            <a:ext cx="936172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PRENSA Y RELACIONES PÚBLICAS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5763" y="2898791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r>
              <a:rPr lang="es-SV" sz="1600" dirty="0">
                <a:latin typeface="Museo st"/>
              </a:rPr>
              <a:t>Jefatura de la Oficina de Prensa y Relaciones Públicas: Ana Vilma Marchelli de Flamenco</a:t>
            </a:r>
          </a:p>
          <a:p>
            <a:pPr algn="just"/>
            <a:r>
              <a:rPr lang="es-SV" sz="1600" dirty="0">
                <a:latin typeface="Museo st"/>
              </a:rPr>
              <a:t>Mujeres  6</a:t>
            </a:r>
          </a:p>
          <a:p>
            <a:pPr algn="just"/>
            <a:r>
              <a:rPr lang="es-SV" sz="1600" dirty="0">
                <a:latin typeface="Museo st"/>
              </a:rPr>
              <a:t>Hombres 4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42517" y="308927"/>
              <a:ext cx="191416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COORDINACIÓN Y DESARROLLO INSTITUCIONAL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Jefatura de la Oficina de Coordinación y Desarrollo Institucional: José Federico Bermúdez Vega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4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60475" y="1808106"/>
            <a:ext cx="7902575" cy="127429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ESTADÍSTICA E INFORMÁTICA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69055" y="2956624"/>
            <a:ext cx="11485417" cy="3654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Estadística e Informática dirige, centraliza y sistematiza los procesos técnicos de estadísticos de estadísticas e informática, asegurando la disponibilidad de información socio laboral para facilitar la toma de decisiones por el Nivel Superior 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Jefatura de la Oficina de Estadística e Informática Laboral Ad-Honorem: Licdo. Juan Antonio Ramos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7670"/>
              <a:ext cx="175508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556211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Jefatura de la Unidad de Acceso a la Información Pública: Licda. Yeny Banessa García de Corea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  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  Hombre  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DESARROLLO TECNOLÓGICO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Jefatura de la Unidad de Desarrollo Tecnológico: Ing. William Caleb Cerón Arias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4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14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coordinar, planificar, asesorar, monitorear y evaluar los procesos de transversalización del enfoque de género en el quehacer 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Jefatura de la Unidad para la Equidad entre los Géneros: Licda. Ana Yancy García </a:t>
            </a:r>
          </a:p>
          <a:p>
            <a:pPr algn="just"/>
            <a:r>
              <a:rPr lang="es-SV" sz="1600" dirty="0">
                <a:latin typeface="Museo st"/>
              </a:rPr>
              <a:t>Mujeres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ASESORÍA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Jefatura de la Oficina de Asesoría Jurídica: Licda. Claudia Torrento </a:t>
            </a:r>
          </a:p>
          <a:p>
            <a:pPr algn="just"/>
            <a:r>
              <a:rPr lang="es-SV" sz="1600" dirty="0">
                <a:latin typeface="Museo st"/>
              </a:rPr>
              <a:t>Mujeres 4</a:t>
            </a:r>
          </a:p>
          <a:p>
            <a:pPr algn="just"/>
            <a:r>
              <a:rPr lang="es-SV" sz="1600" dirty="0">
                <a:latin typeface="Museo st"/>
              </a:rPr>
              <a:t>Hombres 4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Jefatura de la Unidad de Medio Ambiente:  Ing. Salvador </a:t>
            </a:r>
            <a:r>
              <a:rPr lang="es-SV" sz="1600" dirty="0" err="1">
                <a:latin typeface="Museo st"/>
              </a:rPr>
              <a:t>Iraheta</a:t>
            </a:r>
            <a:r>
              <a:rPr lang="es-SV" sz="1600" dirty="0">
                <a:latin typeface="Museo st"/>
              </a:rPr>
              <a:t> Santos</a:t>
            </a:r>
          </a:p>
          <a:p>
            <a:pPr algn="just"/>
            <a:r>
              <a:rPr lang="es-SV" sz="1600" dirty="0">
                <a:latin typeface="Museo st"/>
              </a:rPr>
              <a:t>1 Hombre</a:t>
            </a:r>
          </a:p>
          <a:p>
            <a:pPr algn="just"/>
            <a:r>
              <a:rPr lang="es-SV" sz="1600" dirty="0">
                <a:latin typeface="Museo st"/>
              </a:rPr>
              <a:t>1 Mujer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905983" y="16776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UNIDAD DE GESTIÓN DOCUMENTAL Y ARCHIVO </a:t>
            </a:r>
            <a:endParaRPr lang="es-SV" sz="3600" dirty="0"/>
          </a:p>
        </p:txBody>
      </p:sp>
      <p:sp>
        <p:nvSpPr>
          <p:cNvPr id="5" name="Marcador de contenido 2"/>
          <p:cNvSpPr txBox="1">
            <a:spLocks noGrp="1"/>
          </p:cNvSpPr>
          <p:nvPr>
            <p:ph idx="1"/>
          </p:nvPr>
        </p:nvSpPr>
        <p:spPr>
          <a:xfrm>
            <a:off x="761663" y="2638650"/>
            <a:ext cx="10804243" cy="399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Resguardar la documentación en su fase semi activa, transferida por los Archivos de Gestión de toda la Institución y desarrollar los tratamientos archivísticos: organizar el fondo documental acumulado; crear instrumentos de control y consulta, proporcionar documentos solicitados por las Oficinas productoras o generadoras y atender consultas directas; llevar a cabo el proceso de eliminación de documentos; colaborar en la capacitación para las personas funcionarias de la Institución en la administración de los Archivos de Gestión, y otras actividades archivísticas, según los lineamientos de la Unidad de Gestión Documental y Archivo.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Jefatura de la Unidad de Gestión Documental y Archivo: Licda. Bangie Nineth Hércules Valle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marL="0" indent="0" algn="just">
              <a:buNone/>
            </a:pPr>
            <a:endParaRPr lang="es-SV" sz="2600" b="1" dirty="0"/>
          </a:p>
        </p:txBody>
      </p:sp>
      <p:grpSp>
        <p:nvGrpSpPr>
          <p:cNvPr id="11" name="Grupo 10"/>
          <p:cNvGrpSpPr/>
          <p:nvPr/>
        </p:nvGrpSpPr>
        <p:grpSpPr>
          <a:xfrm>
            <a:off x="264848" y="156374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79448" y="308927"/>
              <a:ext cx="187723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5007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201" y="2311861"/>
            <a:ext cx="10960100" cy="4774277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/>
          </a:p>
          <a:p>
            <a:pPr algn="just"/>
            <a:r>
              <a:rPr lang="es-SV" sz="7200" dirty="0"/>
              <a:t>La Dirección General de Trabajo tiene como objetivo armonizar las relaciones entre trabajadores y empleadores, procurando un ambiente digno de trabajo y el cumplimiento a la normativa laboral vigente.</a:t>
            </a:r>
          </a:p>
          <a:p>
            <a:pPr marL="0" indent="0" algn="just">
              <a:buNone/>
            </a:pPr>
            <a:endParaRPr lang="es-SV" sz="7200" dirty="0"/>
          </a:p>
          <a:p>
            <a:pPr algn="just"/>
            <a:r>
              <a:rPr lang="es-SV" sz="7200" dirty="0"/>
              <a:t>Jefatura de la Dirección General de Trabajo: Licda. Emigdia Mayarí Merino García .</a:t>
            </a:r>
          </a:p>
          <a:p>
            <a:pPr algn="just"/>
            <a:r>
              <a:rPr lang="es-SV" sz="7200" dirty="0"/>
              <a:t>Mujeres   13</a:t>
            </a:r>
          </a:p>
          <a:p>
            <a:pPr algn="just"/>
            <a:r>
              <a:rPr lang="es-SV" sz="7200" dirty="0"/>
              <a:t>Hombres 4</a:t>
            </a:r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35" y="0"/>
            <a:ext cx="11649968" cy="68580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33243" y="5162092"/>
            <a:ext cx="5881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latin typeface="Berlin Sans FB" panose="020E0602020502020306" pitchFamily="34" charset="0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693" y="5993089"/>
            <a:ext cx="6244785" cy="86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4" y="1853576"/>
            <a:ext cx="8148891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600" b="1" dirty="0"/>
              <a:t>DIRECCIÓN GENERAL DE TRABAJO</a:t>
            </a:r>
            <a:br>
              <a:rPr lang="es-SV" sz="3600" b="1" dirty="0"/>
            </a:br>
            <a:r>
              <a:rPr lang="es-SV" sz="3600" b="1" dirty="0"/>
              <a:t>Departamento de Relaciones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3088729"/>
            <a:ext cx="10960100" cy="275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Facilitar la intervención conciliatoria en las diferencias colectivas e individuales de trabajo, así como intervenir en los conflictos de celebración o revisión de contratos colectivos de trabajo. Asimismo, asistir a los centros de trabajo en casos de huelgas o paro de labores.</a:t>
            </a:r>
          </a:p>
          <a:p>
            <a:pPr algn="just"/>
            <a:r>
              <a:rPr lang="es-SV" sz="1600" dirty="0">
                <a:latin typeface="Museo st"/>
              </a:rPr>
              <a:t>Jefatura del Departamento de Relaciones de Trabajo: Licdo. Mauricio Edgardo Valencia Funes .</a:t>
            </a:r>
          </a:p>
          <a:p>
            <a:pPr algn="just"/>
            <a:r>
              <a:rPr lang="es-SV" sz="1600" dirty="0">
                <a:latin typeface="Museo st"/>
              </a:rPr>
              <a:t>Mujeres   13</a:t>
            </a:r>
          </a:p>
          <a:p>
            <a:pPr algn="just"/>
            <a:r>
              <a:rPr lang="es-SV" sz="1600" dirty="0">
                <a:latin typeface="Museo st"/>
              </a:rPr>
              <a:t>Hombres 14</a:t>
            </a: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76619" y="172444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8623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4" y="1853576"/>
            <a:ext cx="8148891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600" b="1" dirty="0"/>
              <a:t>DIRECCIÓN GENERAL DE TRABAJO</a:t>
            </a:r>
            <a:br>
              <a:rPr lang="es-SV" sz="3600" b="1" dirty="0"/>
            </a:br>
            <a:r>
              <a:rPr lang="es-SV" sz="3600" b="1" dirty="0"/>
              <a:t>Departamento Nacional de Organizaciones Sociales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3088729"/>
            <a:ext cx="10960100" cy="275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Registrar las organizaciones sociales, así como resolver, asesorar, verificar, vigilar y fiscalizar a las mismas con el fin de promover su fortalecimiento.</a:t>
            </a:r>
          </a:p>
          <a:p>
            <a:pPr algn="just"/>
            <a:r>
              <a:rPr lang="es-SV" sz="1600" dirty="0">
                <a:latin typeface="Museo st"/>
              </a:rPr>
              <a:t>Jefatura del Departamento Nacional de Organizaciones Sociales: Licdo. Hamilat Misael Reyes.</a:t>
            </a:r>
          </a:p>
          <a:p>
            <a:pPr algn="just"/>
            <a:r>
              <a:rPr lang="es-SV" sz="1600" dirty="0">
                <a:latin typeface="Museo st"/>
              </a:rPr>
              <a:t>Mujeres   14</a:t>
            </a:r>
          </a:p>
          <a:p>
            <a:pPr algn="just"/>
            <a:r>
              <a:rPr lang="es-SV" sz="1600" dirty="0">
                <a:latin typeface="Museo st"/>
              </a:rPr>
              <a:t>Hombres 4</a:t>
            </a: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76619" y="172444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0350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>
                <a:latin typeface="Museo st"/>
              </a:rPr>
              <a:t>Directora de la Dirección General de Previsión Social </a:t>
            </a:r>
            <a:r>
              <a:rPr lang="es-SV" sz="6400" b="1" dirty="0">
                <a:latin typeface="Museo st"/>
              </a:rPr>
              <a:t>: </a:t>
            </a:r>
            <a:r>
              <a:rPr lang="es-SV" sz="6400" dirty="0">
                <a:latin typeface="Museo st"/>
              </a:rPr>
              <a:t>Licda. Nora del Carmen López Laínez</a:t>
            </a:r>
          </a:p>
          <a:p>
            <a:pPr algn="just"/>
            <a:r>
              <a:rPr lang="es-SV" sz="6400" dirty="0">
                <a:latin typeface="Museo st"/>
              </a:rPr>
              <a:t>Mujeres 6</a:t>
            </a:r>
          </a:p>
          <a:p>
            <a:pPr algn="just"/>
            <a:r>
              <a:rPr lang="es-SV" sz="6400" dirty="0">
                <a:latin typeface="Museo st"/>
              </a:rPr>
              <a:t>Hombres 2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SOCIAL</a:t>
            </a:r>
            <a:br>
              <a:rPr lang="es-SV" sz="3000" b="1" dirty="0"/>
            </a:br>
            <a:r>
              <a:rPr lang="es-SV" sz="3000" b="1" dirty="0"/>
              <a:t>Departamento de Seguridad e Higiene Ocupacional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08684" y="3020995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Prevenir y minimizar los riesgos ocupacionales referidos a accidentes de trabajo, disminuir la incidencia de enfermedades ocupacionales y capacitar a los trabajadores y empleadores en temas de prevención de riesgos ocupacionales y la adecuación de comités de seguridad en las empresas.</a:t>
            </a:r>
          </a:p>
          <a:p>
            <a:pPr algn="just"/>
            <a:r>
              <a:rPr lang="es-SV" sz="6400" dirty="0">
                <a:latin typeface="Museo st"/>
              </a:rPr>
              <a:t>Jefatura del Departamento de Seguridad e Higiene Ocupacional</a:t>
            </a:r>
            <a:r>
              <a:rPr lang="es-SV" sz="6400" b="1" dirty="0">
                <a:latin typeface="Museo st"/>
              </a:rPr>
              <a:t>: </a:t>
            </a:r>
            <a:r>
              <a:rPr lang="es-SV" sz="6400" dirty="0">
                <a:latin typeface="Museo st"/>
              </a:rPr>
              <a:t>Inga. Diana Lissette Andino Quintero</a:t>
            </a:r>
          </a:p>
          <a:p>
            <a:pPr algn="just"/>
            <a:r>
              <a:rPr lang="es-SV" sz="6400" dirty="0">
                <a:latin typeface="Museo st"/>
              </a:rPr>
              <a:t>Mujeres 25</a:t>
            </a:r>
          </a:p>
          <a:p>
            <a:pPr algn="just"/>
            <a:r>
              <a:rPr lang="es-SV" sz="6400" dirty="0">
                <a:latin typeface="Museo st"/>
              </a:rPr>
              <a:t>Hombres 19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548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SOCIAL</a:t>
            </a:r>
            <a:br>
              <a:rPr lang="es-SV" sz="3000" b="1" dirty="0"/>
            </a:br>
            <a:r>
              <a:rPr lang="es-SV" sz="3000" b="1" dirty="0"/>
              <a:t>Departamento Nacional de Empleo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08684" y="3020995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Implementar el Sistema de Intermediación de Empleo a trabajadores y empleadores a través de la promoción de la oferta y la demanda, orientando a los actores sociales de acuerdo a la evolución del mercado de trabajo.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64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Jefatura del Departamento Nacional de Empleo</a:t>
            </a:r>
            <a:r>
              <a:rPr lang="es-SV" sz="6400" b="1" dirty="0">
                <a:latin typeface="Museo st"/>
              </a:rPr>
              <a:t>: </a:t>
            </a:r>
            <a:r>
              <a:rPr lang="es-SV" sz="6400" dirty="0">
                <a:latin typeface="Museo st"/>
              </a:rPr>
              <a:t>Licda. Lesly Noemí Cervellon de Arias</a:t>
            </a:r>
          </a:p>
          <a:p>
            <a:pPr algn="just"/>
            <a:r>
              <a:rPr lang="es-SV" sz="6400" dirty="0">
                <a:latin typeface="Museo st"/>
              </a:rPr>
              <a:t>Mujeres 40</a:t>
            </a:r>
          </a:p>
          <a:p>
            <a:pPr algn="just"/>
            <a:r>
              <a:rPr lang="es-SV" sz="6400" dirty="0">
                <a:latin typeface="Museo st"/>
              </a:rPr>
              <a:t>Hombres 23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95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67" cy="4503116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Armonizar las relaciones entre trabajadores y empleadores, procurando un ambiente digno de trabajo y el cumplimiento a la normativa laboral vigente.</a:t>
            </a:r>
          </a:p>
          <a:p>
            <a:pPr algn="just"/>
            <a:r>
              <a:rPr lang="es-SV" sz="6400" dirty="0">
                <a:latin typeface="Museo st"/>
              </a:rPr>
              <a:t>Velar por el cumplimiento de las disposiciones legales de trabajo y las normas básicas de seguridad y salud ocupacional, como medio de prevenir los conflictos laborales. 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>
                <a:latin typeface="Museo st"/>
              </a:rPr>
              <a:t>Director de la Dirección General de Inspección de Trabajo: Licdo. Jorge Arnoldo Bolaños Paz</a:t>
            </a:r>
          </a:p>
          <a:p>
            <a:pPr algn="just"/>
            <a:r>
              <a:rPr lang="es-SV" sz="6400" dirty="0">
                <a:latin typeface="Museo st"/>
              </a:rPr>
              <a:t>Mujeres  14</a:t>
            </a:r>
          </a:p>
          <a:p>
            <a:pPr algn="just"/>
            <a:r>
              <a:rPr lang="es-SV" sz="6400" dirty="0">
                <a:latin typeface="Museo st"/>
              </a:rPr>
              <a:t>Hombres 12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608150" y="1686445"/>
            <a:ext cx="8871267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br>
              <a:rPr lang="es-SV" sz="3000" b="1" dirty="0"/>
            </a:br>
            <a:r>
              <a:rPr lang="es-SV" sz="3000" b="1" dirty="0"/>
              <a:t>Departamento de Inspección, Industria y Comercio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44851" y="2998493"/>
            <a:ext cx="11797867" cy="355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el fiel cumplimiento de las disposiciones legales que rigen las relaciones laborales; así como desarrollar funciones de asesoramiento técnico sobre la manera más efectiva de cumplir con las disposiciones legales; y aplicar el procedimiento sancionatorio por infracciones a la normativa laboral. </a:t>
            </a:r>
          </a:p>
          <a:p>
            <a:pPr marL="0" indent="0" algn="just">
              <a:buNone/>
            </a:pPr>
            <a:endParaRPr lang="es-SV" sz="12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Jefatura del Departamento de Inspección, Industria y Comercio: Licda. Iriam Carolina Martínez Zelaya</a:t>
            </a:r>
          </a:p>
          <a:p>
            <a:pPr algn="just"/>
            <a:r>
              <a:rPr lang="es-SV" sz="1600" dirty="0">
                <a:latin typeface="Museo st"/>
              </a:rPr>
              <a:t>Mujeres  55</a:t>
            </a:r>
          </a:p>
          <a:p>
            <a:pPr algn="just"/>
            <a:r>
              <a:rPr lang="es-SV" sz="1600" dirty="0">
                <a:latin typeface="Museo st"/>
              </a:rPr>
              <a:t>Hombres 22</a:t>
            </a:r>
          </a:p>
          <a:p>
            <a:pPr algn="just"/>
            <a:endParaRPr lang="es-SV" sz="3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8091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608150" y="1686445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br>
              <a:rPr lang="es-SV" sz="3000" b="1" dirty="0"/>
            </a:br>
            <a:r>
              <a:rPr lang="es-SV" sz="3000" b="1" dirty="0"/>
              <a:t>Departamento de Inspección Agropecuaria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44851" y="2998493"/>
            <a:ext cx="11797867" cy="355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el cumplimiento de las disposiciones legales que rigen las relaciones laborales y disposiciones básicas sobre seguridad y salud ocupacional; brindando la asesoría correspondiente a empleadores y trabajadores.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Jefatura del Departamento de Inspección Agropecuaria: Licda. Fátima María Siri de Domínguez</a:t>
            </a:r>
          </a:p>
          <a:p>
            <a:pPr algn="just"/>
            <a:r>
              <a:rPr lang="es-SV" sz="1600" dirty="0">
                <a:latin typeface="Museo st"/>
              </a:rPr>
              <a:t>Mujeres  2</a:t>
            </a:r>
          </a:p>
          <a:p>
            <a:pPr algn="just"/>
            <a:r>
              <a:rPr lang="es-SV" sz="1600" dirty="0">
                <a:latin typeface="Museo st"/>
              </a:rPr>
              <a:t>Hombres 5</a:t>
            </a:r>
          </a:p>
          <a:p>
            <a:pPr algn="just"/>
            <a:endParaRPr lang="es-SV" sz="3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65518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La Dirección de Relaciones Internacionales de Trabajo tiene como objetivo apoyar la administración de los asuntos internacionales en materia de trabajo y Previsión Social que le competen al Ministerio.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Directora de la Dirección de Relaciones Internacionales: Licda. Lizza Michelle García Ávila </a:t>
            </a:r>
          </a:p>
          <a:p>
            <a:pPr algn="just"/>
            <a:r>
              <a:rPr lang="es-SV" sz="1600" dirty="0">
                <a:latin typeface="Museo st"/>
              </a:rPr>
              <a:t>Mujeres  4 </a:t>
            </a:r>
          </a:p>
          <a:p>
            <a:pPr algn="just"/>
            <a:r>
              <a:rPr lang="es-SV" sz="1600" dirty="0">
                <a:latin typeface="Museo st"/>
              </a:rPr>
              <a:t>Hombre  1</a:t>
            </a: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endParaRPr lang="es-SV" sz="10000" dirty="0"/>
          </a:p>
          <a:p>
            <a:pPr algn="just"/>
            <a:r>
              <a:rPr lang="es-SV" sz="6400" dirty="0">
                <a:latin typeface="Museo st"/>
              </a:rPr>
              <a:t>Directora de la Dirección Administrativa: Licda. Yolanda del Carmen Dueñas de Figueroa.</a:t>
            </a:r>
          </a:p>
          <a:p>
            <a:pPr algn="just"/>
            <a:r>
              <a:rPr lang="es-SV" sz="6400" dirty="0">
                <a:latin typeface="Museo st"/>
              </a:rPr>
              <a:t>Mujeres  22</a:t>
            </a:r>
          </a:p>
          <a:p>
            <a:pPr algn="just"/>
            <a:r>
              <a:rPr lang="es-SV" sz="6400" dirty="0">
                <a:latin typeface="Museo st"/>
              </a:rPr>
              <a:t>Hombres  21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Secretario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Ministro de Trabajo y Previsión Social: Oscar Rolando Castro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7 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11 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br>
              <a:rPr lang="es-SV" sz="3000" b="1" dirty="0"/>
            </a:br>
            <a:r>
              <a:rPr lang="es-SV" sz="3000" b="1" dirty="0"/>
              <a:t>Departamento de Recursos Humanos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Planificar, Organizar, Dirigir y Controlar la ejecución y Gestión de Procesos, Sistemas, proyectos, programas acciones, políticas y procedimientos adecuados para proveer, desarrollar y mantener los recursos humanos idóneos y necesarios en la institución, como Administrar todos los movimientos y acciones de personal, mediante la implementación y desarrollo de políticas de personal que contribuyan al logro de los objetivos institucionales.. </a:t>
            </a:r>
          </a:p>
          <a:p>
            <a:pPr marL="0" indent="0" algn="just">
              <a:buNone/>
            </a:pPr>
            <a:endParaRPr lang="es-SV" sz="10000" dirty="0"/>
          </a:p>
          <a:p>
            <a:pPr algn="just"/>
            <a:r>
              <a:rPr lang="es-SV" sz="6400" dirty="0">
                <a:latin typeface="Museo st"/>
              </a:rPr>
              <a:t>Jefatura del Departamento de Recursos Humanos  : Licda. Isa María Funes Corpeño.</a:t>
            </a:r>
          </a:p>
          <a:p>
            <a:pPr algn="just"/>
            <a:r>
              <a:rPr lang="es-SV" sz="6400" dirty="0">
                <a:latin typeface="Museo st"/>
              </a:rPr>
              <a:t>Mujeres  10</a:t>
            </a:r>
          </a:p>
          <a:p>
            <a:pPr algn="just"/>
            <a:r>
              <a:rPr lang="es-SV" sz="6400" dirty="0">
                <a:latin typeface="Museo st"/>
              </a:rPr>
              <a:t>Hombres  5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6050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br>
              <a:rPr lang="es-SV" sz="3000" b="1" dirty="0"/>
            </a:br>
            <a:r>
              <a:rPr lang="es-SV" sz="3000" b="1" dirty="0"/>
              <a:t>Departamento de Servicios Generales 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3184823"/>
            <a:ext cx="11526322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buNone/>
            </a:pPr>
            <a:endParaRPr lang="es-SV" sz="64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Mantener en óptimas condiciones de funcionamiento las instalaciones del Ministerio de Trabajo y Previsión Social a nivel nacional, coordinando el Mantenimiento de la infraestructura y el aseo de estos, como también, mantener en condiciones funcionales las unidades vehiculares.. </a:t>
            </a:r>
          </a:p>
          <a:p>
            <a:pPr marL="0" indent="0" algn="just">
              <a:buNone/>
            </a:pPr>
            <a:endParaRPr lang="es-SV" sz="10000" dirty="0"/>
          </a:p>
          <a:p>
            <a:pPr algn="just"/>
            <a:r>
              <a:rPr lang="es-SV" sz="6400" dirty="0">
                <a:latin typeface="Museo st"/>
              </a:rPr>
              <a:t>Jefatura del Departamento de Servicios Generales: Ing. Víctor Hugo Machuca Viau.</a:t>
            </a:r>
          </a:p>
          <a:p>
            <a:pPr algn="just"/>
            <a:r>
              <a:rPr lang="es-SV" sz="6400" dirty="0">
                <a:latin typeface="Museo st"/>
              </a:rPr>
              <a:t>Mujeres  12</a:t>
            </a:r>
          </a:p>
          <a:p>
            <a:pPr algn="just"/>
            <a:r>
              <a:rPr lang="es-SV" sz="6400" dirty="0">
                <a:latin typeface="Museo st"/>
              </a:rPr>
              <a:t>Hombres  56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0472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br>
              <a:rPr lang="es-SV" sz="3000" b="1" dirty="0"/>
            </a:br>
            <a:r>
              <a:rPr lang="es-SV" sz="3000" b="1" dirty="0"/>
              <a:t>Departamento de Centros de Recreación.  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3184823"/>
            <a:ext cx="11526322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Mantener en óptimas condiciones de funcionamiento las instalaciones de los Centros Recreativos del Ministerio de Trabajo y Previsión Social a nivel nacional, en coordinación con el Departamento de  Mantenimiento e infraestructura y lograr la ejecución de programas que vayan encaminados a lograr el bienestar de los trabajadores y su grupo familiar, procurando mejorar la calidad de vida de las personas tanto en el ámbito laboral como personal, esto en concordancia con las leyes vigentes que nos regulan. </a:t>
            </a:r>
          </a:p>
          <a:p>
            <a:pPr marL="0" indent="0" algn="just">
              <a:buNone/>
            </a:pPr>
            <a:endParaRPr lang="es-SV" sz="10000" dirty="0"/>
          </a:p>
          <a:p>
            <a:pPr algn="just"/>
            <a:r>
              <a:rPr lang="es-SV" sz="6400" dirty="0">
                <a:latin typeface="Museo st"/>
              </a:rPr>
              <a:t>Jefatura del Departamento de centros de Recreación: Licda. Diana Maricela Henríquez Aguirre.</a:t>
            </a:r>
          </a:p>
          <a:p>
            <a:pPr algn="just"/>
            <a:r>
              <a:rPr lang="es-SV" sz="6400" dirty="0">
                <a:latin typeface="Museo st"/>
              </a:rPr>
              <a:t>Mujeres  4</a:t>
            </a:r>
          </a:p>
          <a:p>
            <a:pPr algn="just"/>
            <a:r>
              <a:rPr lang="es-SV" sz="6400" dirty="0">
                <a:latin typeface="Museo st"/>
              </a:rPr>
              <a:t>Hombres  34</a:t>
            </a: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07373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Jefatura de la Oficina Regional de Oriente: Licdo. Héctor Bladimir de Paz Fuentes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45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60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Jefatura de la Oficina Regional de Occidente: Licda. Ruth Noemí Rodríguez Escobar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.Mujeres 47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59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Jefatura de la Oficina Regional Paracentral: Licda. María Dinora López de Ventura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21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28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Centrales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23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27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2086377"/>
            <a:ext cx="9905998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Ministerio de Trabajo y Previsión Social tiene un total </a:t>
            </a:r>
            <a:r>
              <a:rPr lang="es-SV" sz="4800" b="1"/>
              <a:t>de 888 </a:t>
            </a:r>
            <a:r>
              <a:rPr lang="es-SV" sz="4800" b="1" dirty="0"/>
              <a:t>empleados a nivel nacional</a:t>
            </a:r>
            <a:br>
              <a:rPr lang="es-SV" sz="4800" b="1" dirty="0"/>
            </a:br>
            <a:r>
              <a:rPr lang="es-SV" sz="4800" b="1" dirty="0"/>
              <a:t>433 Mujeres y 455 Hombres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Ministro, sustituye a éste en los casos determinados por la Ley.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Viceministra de Trabajo y Previsión Social: Licda. Maritza Haydee Calderón de Ríos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4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3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73212" y="499533"/>
            <a:ext cx="3401568" cy="1920240"/>
          </a:xfrm>
        </p:spPr>
        <p:txBody>
          <a:bodyPr anchor="b">
            <a:normAutofit fontScale="90000"/>
          </a:bodyPr>
          <a:lstStyle/>
          <a:p>
            <a:r>
              <a:rPr lang="es-SV" sz="3400" b="1" dirty="0">
                <a:solidFill>
                  <a:schemeClr val="bg1">
                    <a:lumMod val="50000"/>
                  </a:schemeClr>
                </a:solidFill>
              </a:rPr>
              <a:t>CONSEJO NACIONAL</a:t>
            </a:r>
            <a:br>
              <a:rPr lang="es-SV" sz="34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s-SV" sz="3400" b="1" dirty="0">
                <a:solidFill>
                  <a:schemeClr val="bg1">
                    <a:lumMod val="50000"/>
                  </a:schemeClr>
                </a:solidFill>
              </a:rPr>
              <a:t>DE SALARIO MÍNIMO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173212" y="2419773"/>
            <a:ext cx="3401568" cy="3358092"/>
          </a:xfrm>
        </p:spPr>
        <p:txBody>
          <a:bodyPr>
            <a:normAutofit fontScale="92500"/>
          </a:bodyPr>
          <a:lstStyle/>
          <a:p>
            <a:r>
              <a:rPr lang="es-SV" sz="1800" dirty="0">
                <a:solidFill>
                  <a:schemeClr val="bg1">
                    <a:lumMod val="50000"/>
                  </a:schemeClr>
                </a:solidFill>
                <a:latin typeface="Museo st"/>
              </a:rPr>
              <a:t>El Consejo Nacional de Salario Mínimo tiene como finalidad la fijación periódica de los salarios mínimos de conformidad con el procedimiento específico establecido en el código de Trabajo.</a:t>
            </a:r>
          </a:p>
          <a:p>
            <a:r>
              <a:rPr lang="es-SV" sz="1800" dirty="0">
                <a:solidFill>
                  <a:schemeClr val="bg1">
                    <a:lumMod val="50000"/>
                  </a:schemeClr>
                </a:solidFill>
                <a:latin typeface="Museo st"/>
              </a:rPr>
              <a:t>Presidente del Consejo Nacional del Salario Mínimo: </a:t>
            </a:r>
          </a:p>
          <a:p>
            <a:r>
              <a:rPr lang="es-SV" sz="1800" dirty="0">
                <a:solidFill>
                  <a:schemeClr val="bg1">
                    <a:lumMod val="50000"/>
                  </a:schemeClr>
                </a:solidFill>
                <a:latin typeface="Museo st"/>
              </a:rPr>
              <a:t>Hombres 2</a:t>
            </a:r>
          </a:p>
          <a:p>
            <a:r>
              <a:rPr lang="es-SV" sz="1800" dirty="0">
                <a:solidFill>
                  <a:schemeClr val="bg1">
                    <a:lumMod val="50000"/>
                  </a:schemeClr>
                </a:solidFill>
                <a:latin typeface="Museo st"/>
              </a:rPr>
              <a:t>Mujeres 1</a:t>
            </a:r>
          </a:p>
          <a:p>
            <a:pPr marL="0" indent="0">
              <a:buNone/>
            </a:pPr>
            <a:endParaRPr lang="es-SV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633999" y="2998851"/>
            <a:ext cx="6278529" cy="870558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196" y="1605513"/>
            <a:ext cx="10515600" cy="118378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SUPERIOR</a:t>
            </a:r>
            <a:br>
              <a:rPr lang="es-SV" sz="3000" b="1" dirty="0"/>
            </a:br>
            <a:r>
              <a:rPr lang="es-SV" sz="3000" b="1" dirty="0"/>
              <a:t>DEL TRABAJO</a:t>
            </a:r>
          </a:p>
        </p:txBody>
      </p:sp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325578" y="2575852"/>
            <a:ext cx="11540837" cy="37362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Superior del Trabajo tiene como finalidad, institucionalizar el diálogo y promover la concertación económica y social entre las autoridades públicas y las organizaciones de empleadores y trabajadores. Su integración y funcionamiento de rigen por el Decreto Legislativo No. 859, del veintiuno de abril de mil novecientos noventa y cuatro, que lo creo.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>
                <a:latin typeface="Museo st"/>
              </a:rPr>
              <a:t>    Esta facultado para formular recomendaciones sobre la elaboración, conducción y revisión de la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>
                <a:latin typeface="Museo st"/>
              </a:rPr>
              <a:t>    política sociales y económicas del desarrollo y desempeñar las demás funciones que la Ley le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>
                <a:latin typeface="Museo st"/>
              </a:rPr>
              <a:t>    confiera. </a:t>
            </a: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Presidente del Consejo Superior del Trabajo: </a:t>
            </a: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Mujeres 0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325578" y="207706"/>
            <a:ext cx="11797871" cy="1351942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9653" y="308927"/>
              <a:ext cx="174959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6419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Jefatura de la Unidad Financiera Institucional: Licdo. Luis Mario Flores Guillén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Unidad Financiera Institucional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8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8</a:t>
            </a: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817059" y="1911852"/>
            <a:ext cx="6084426" cy="1004345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000" b="1" dirty="0"/>
              <a:t>OFICINA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desapacho ministerial.  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Jefatura de la Oficina de Auditoria y Control Interno: Licda. Margarita Guadalupe Gómez </a:t>
            </a:r>
          </a:p>
          <a:p>
            <a:pPr algn="just"/>
            <a:r>
              <a:rPr lang="es-SV" sz="1600" dirty="0">
                <a:latin typeface="Museo st"/>
              </a:rPr>
              <a:t>Auditora Institucional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Ad Honorem: Margarita Gómez</a:t>
            </a:r>
          </a:p>
          <a:p>
            <a:pPr algn="just"/>
            <a:r>
              <a:rPr lang="es-SV" sz="1600" dirty="0">
                <a:latin typeface="Museo st"/>
              </a:rPr>
              <a:t>Mujeres 7 </a:t>
            </a:r>
          </a:p>
          <a:p>
            <a:pPr algn="just"/>
            <a:r>
              <a:rPr lang="es-SV" sz="1600" dirty="0">
                <a:latin typeface="Museo st"/>
              </a:rPr>
              <a:t>Hombre  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financiera de la Institución, así como evaluar los diferentes lineamientos, objetivos y estrategias de acuerdo a las Leyes del Sector Trabajo y Previsión Social, que conlleven a brindar servicios de forma 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e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r>
              <a:rPr lang="es-SV" sz="1600" dirty="0">
                <a:latin typeface="Museo st"/>
              </a:rPr>
              <a:t>Director Ejecutivo Ad-honorem: Licdo. Marvin Humberto Juárez López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7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2703</Words>
  <Application>Microsoft Office PowerPoint</Application>
  <PresentationFormat>Panorámica</PresentationFormat>
  <Paragraphs>298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4" baseType="lpstr">
      <vt:lpstr>Arial</vt:lpstr>
      <vt:lpstr>Berlin Sans FB</vt:lpstr>
      <vt:lpstr>Calibri</vt:lpstr>
      <vt:lpstr>Museo st</vt:lpstr>
      <vt:lpstr>Trebuchet MS</vt:lpstr>
      <vt:lpstr>Wingdings 3</vt:lpstr>
      <vt:lpstr>Faceta</vt:lpstr>
      <vt:lpstr>Presentación de PowerPoint</vt:lpstr>
      <vt:lpstr>Presentación de PowerPoint</vt:lpstr>
      <vt:lpstr>DESPACHO MINISTERIAL </vt:lpstr>
      <vt:lpstr>DESPACHO VICEMINISTERIAL </vt:lpstr>
      <vt:lpstr>CONSEJO NACIONAL DE SALARIO MÍNIMO</vt:lpstr>
      <vt:lpstr>CONSEJO SUPERIOR DEL TRABAJO</vt:lpstr>
      <vt:lpstr>UNIDAD FINANCIERA INSTITUCIONAL</vt:lpstr>
      <vt:lpstr>OFICINA DE AUDITORIA Y CONTROL INTERNO </vt:lpstr>
      <vt:lpstr>DIRECCIÓN EJECUTIVA</vt:lpstr>
      <vt:lpstr>OFICINA DE PRENSA Y RELACIONES PÚBLICAS </vt:lpstr>
      <vt:lpstr>OFICINA DE COORDINACIÓN Y DESARROLLO INSTITUCIONAL</vt:lpstr>
      <vt:lpstr>OFICINA DE ESTADÍSTICA E INFORMÁTICA LABORAL</vt:lpstr>
      <vt:lpstr>UNIDAD DE ACCESO A LA INFORMACIÓN PÚBLICA</vt:lpstr>
      <vt:lpstr>UNIDAD DE DESARROLLO TECNOLÓGICO</vt:lpstr>
      <vt:lpstr>UNIDAD PARA LA EQUIDAD ENTRE LOS GÉNEROS</vt:lpstr>
      <vt:lpstr>OFICINA DE ASESORÍA JURÍDICA</vt:lpstr>
      <vt:lpstr>UNIDAD DE MEDIO AMBIENTE</vt:lpstr>
      <vt:lpstr>UNIDAD DE GESTIÓN DOCUMENTAL Y ARCHIVO </vt:lpstr>
      <vt:lpstr>DIRECCIÓN GENERAL DE TRABAJO</vt:lpstr>
      <vt:lpstr>DIRECCIÓN GENERAL DE TRABAJO Departamento de Relaciones de Trabajo</vt:lpstr>
      <vt:lpstr>DIRECCIÓN GENERAL DE TRABAJO Departamento Nacional de Organizaciones Sociales</vt:lpstr>
      <vt:lpstr>DIRECCIÓN GENERAL DE PREVISIÓN SOCIAL</vt:lpstr>
      <vt:lpstr>DIRECCIÓN GENERAL DE PREVISIÓN SOCIAL Departamento de Seguridad e Higiene Ocupacional</vt:lpstr>
      <vt:lpstr>DIRECCIÓN GENERAL DE PREVISIÓN SOCIAL Departamento Nacional de Empleo</vt:lpstr>
      <vt:lpstr>DIRECCIÓN GENERAL DE INSPECCIÓN DE TRABAJO</vt:lpstr>
      <vt:lpstr>DIRECCIÓN GENERAL DE INSPECCIÓN DE TRABAJO Departamento de Inspección, Industria y Comercio</vt:lpstr>
      <vt:lpstr>DIRECCIÓN GENERAL DE INSPECCIÓN DE TRABAJO Departamento de Inspección Agropecuaria </vt:lpstr>
      <vt:lpstr>DIRECCIÓN GENERAL DE RELACIONES INTERNACIONALES </vt:lpstr>
      <vt:lpstr>DIRECCIÓN ADMINISTRATIVA</vt:lpstr>
      <vt:lpstr>DIRECCIÓN ADMINISTRATIVA Departamento de Recursos Humanos </vt:lpstr>
      <vt:lpstr>DIRECCIÓN ADMINISTRATIVA Departamento de Servicios Generales  </vt:lpstr>
      <vt:lpstr>DIRECCIÓN ADMINISTRATIVA Departamento de Centros de Recreación.   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Oficina Centrales</vt:lpstr>
      <vt:lpstr>El Ministerio de Trabajo y Previsión Social tiene un total de 888 empleados a nivel nacional 433 Mujeres y 455 Hombres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Mell Orellana Orellana</dc:creator>
  <cp:lastModifiedBy>Mell Orellana Orellana</cp:lastModifiedBy>
  <cp:revision>3</cp:revision>
  <dcterms:created xsi:type="dcterms:W3CDTF">2020-09-27T20:54:18Z</dcterms:created>
  <dcterms:modified xsi:type="dcterms:W3CDTF">2020-09-27T21:03:54Z</dcterms:modified>
</cp:coreProperties>
</file>